
<file path=[Content_Types].xml><?xml version="1.0" encoding="utf-8"?>
<Types xmlns="http://schemas.openxmlformats.org/package/2006/content-types">
  <Default Extension="png" ContentType="image/png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6" r:id="rId18"/>
    <p:sldId id="277" r:id="rId19"/>
    <p:sldId id="272" r:id="rId20"/>
    <p:sldId id="273" r:id="rId21"/>
    <p:sldId id="274" r:id="rId22"/>
    <p:sldId id="275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A5C4B8-3C68-4CA5-8DD1-091FFD9A7EBB}" type="datetimeFigureOut">
              <a:rPr lang="zh-TW" altLang="en-US" smtClean="0"/>
              <a:t>2024/9/1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C2C814-C7CF-476C-87CB-FF4AD508C82E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89821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C4B8-3C68-4CA5-8DD1-091FFD9A7EBB}" type="datetimeFigureOut">
              <a:rPr lang="zh-TW" altLang="en-US" smtClean="0"/>
              <a:t>2024/9/1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2C814-C7CF-476C-87CB-FF4AD508C8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663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C4B8-3C68-4CA5-8DD1-091FFD9A7EBB}" type="datetimeFigureOut">
              <a:rPr lang="zh-TW" altLang="en-US" smtClean="0"/>
              <a:t>2024/9/1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2C814-C7CF-476C-87CB-FF4AD508C8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13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C4B8-3C68-4CA5-8DD1-091FFD9A7EBB}" type="datetimeFigureOut">
              <a:rPr lang="zh-TW" altLang="en-US" smtClean="0"/>
              <a:t>2024/9/1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2C814-C7CF-476C-87CB-FF4AD508C8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331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A5C4B8-3C68-4CA5-8DD1-091FFD9A7EBB}" type="datetimeFigureOut">
              <a:rPr lang="zh-TW" altLang="en-US" smtClean="0"/>
              <a:t>2024/9/1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C2C814-C7CF-476C-87CB-FF4AD508C82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36585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C4B8-3C68-4CA5-8DD1-091FFD9A7EBB}" type="datetimeFigureOut">
              <a:rPr lang="zh-TW" altLang="en-US" smtClean="0"/>
              <a:t>2024/9/1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2C814-C7CF-476C-87CB-FF4AD508C8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5610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C4B8-3C68-4CA5-8DD1-091FFD9A7EBB}" type="datetimeFigureOut">
              <a:rPr lang="zh-TW" altLang="en-US" smtClean="0"/>
              <a:t>2024/9/1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2C814-C7CF-476C-87CB-FF4AD508C8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227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C4B8-3C68-4CA5-8DD1-091FFD9A7EBB}" type="datetimeFigureOut">
              <a:rPr lang="zh-TW" altLang="en-US" smtClean="0"/>
              <a:t>2024/9/1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2C814-C7CF-476C-87CB-FF4AD508C8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323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5C4B8-3C68-4CA5-8DD1-091FFD9A7EBB}" type="datetimeFigureOut">
              <a:rPr lang="zh-TW" altLang="en-US" smtClean="0"/>
              <a:t>2024/9/1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2C814-C7CF-476C-87CB-FF4AD508C82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6149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A5C4B8-3C68-4CA5-8DD1-091FFD9A7EBB}" type="datetimeFigureOut">
              <a:rPr lang="zh-TW" altLang="en-US" smtClean="0"/>
              <a:t>2024/9/1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C2C814-C7CF-476C-87CB-FF4AD508C82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096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3A5C4B8-3C68-4CA5-8DD1-091FFD9A7EBB}" type="datetimeFigureOut">
              <a:rPr lang="zh-TW" altLang="en-US" smtClean="0"/>
              <a:t>2024/9/1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C2C814-C7CF-476C-87CB-FF4AD508C82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6313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3A5C4B8-3C68-4CA5-8DD1-091FFD9A7EBB}" type="datetimeFigureOut">
              <a:rPr lang="zh-TW" altLang="en-US" smtClean="0"/>
              <a:t>2024/9/1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3C2C814-C7CF-476C-87CB-FF4AD508C82E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62545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全球能源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Week 1 </a:t>
            </a:r>
            <a:r>
              <a:rPr lang="zh-TW" altLang="en-US" sz="2800" dirty="0" smtClean="0"/>
              <a:t>課程</a:t>
            </a:r>
            <a:r>
              <a:rPr lang="zh-TW" altLang="en-US" sz="2800" dirty="0"/>
              <a:t>規劃與全球能源</a:t>
            </a:r>
            <a:r>
              <a:rPr lang="zh-TW" altLang="en-US" sz="2800" dirty="0" smtClean="0"/>
              <a:t>概述</a:t>
            </a:r>
            <a:endParaRPr lang="en-US" altLang="zh-TW" sz="2800" dirty="0" smtClean="0"/>
          </a:p>
          <a:p>
            <a:r>
              <a:rPr lang="zh-TW" altLang="en-US" sz="2800" dirty="0" smtClean="0"/>
              <a:t>老師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鄭毅明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5935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740877"/>
            <a:ext cx="9601200" cy="4126523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4.</a:t>
            </a:r>
            <a:r>
              <a:rPr lang="zh-TW" altLang="en-US" sz="2800" dirty="0"/>
              <a:t>化石燃料</a:t>
            </a:r>
            <a:r>
              <a:rPr lang="en-US" altLang="zh-TW" sz="2800" dirty="0"/>
              <a:t>(</a:t>
            </a:r>
            <a:r>
              <a:rPr lang="zh-TW" altLang="en-US" sz="2800" dirty="0"/>
              <a:t>美國</a:t>
            </a:r>
            <a:r>
              <a:rPr lang="en-US" altLang="zh-TW" sz="2800" dirty="0"/>
              <a:t>)—</a:t>
            </a:r>
          </a:p>
          <a:p>
            <a:pPr marL="0" indent="0">
              <a:buNone/>
            </a:pPr>
            <a:r>
              <a:rPr lang="zh-TW" altLang="en-US" sz="2800" dirty="0" smtClean="0"/>
              <a:t>分析</a:t>
            </a:r>
            <a:r>
              <a:rPr lang="zh-TW" altLang="en-US" sz="2800" dirty="0"/>
              <a:t>一個依賴化石燃料的國家，討論其能源政策，並與台灣的能源政策做</a:t>
            </a:r>
            <a:r>
              <a:rPr lang="zh-TW" altLang="en-US" sz="2800" dirty="0" smtClean="0"/>
              <a:t>比較</a:t>
            </a:r>
            <a:endParaRPr lang="en-US" altLang="zh-TW" sz="2800" dirty="0" smtClean="0"/>
          </a:p>
          <a:p>
            <a:r>
              <a:rPr lang="en-US" altLang="zh-TW" sz="2800" dirty="0" smtClean="0"/>
              <a:t>5.</a:t>
            </a:r>
            <a:r>
              <a:rPr lang="zh-TW" altLang="en-US" sz="2800" dirty="0"/>
              <a:t>全球能源</a:t>
            </a:r>
            <a:r>
              <a:rPr lang="en-US" altLang="zh-TW" sz="2800" dirty="0"/>
              <a:t>—</a:t>
            </a:r>
          </a:p>
          <a:p>
            <a:pPr marL="0" indent="0">
              <a:buNone/>
            </a:pPr>
            <a:r>
              <a:rPr lang="zh-TW" altLang="en-US" sz="2800" dirty="0" smtClean="0"/>
              <a:t>分析</a:t>
            </a:r>
            <a:r>
              <a:rPr lang="zh-TW" altLang="en-US" sz="2800" dirty="0"/>
              <a:t>全球能源需求增長的原因及可能的</a:t>
            </a:r>
            <a:r>
              <a:rPr lang="zh-TW" altLang="en-US" sz="2800" dirty="0" smtClean="0"/>
              <a:t>影響</a:t>
            </a:r>
            <a:endParaRPr lang="en-US" altLang="zh-TW" sz="2800" dirty="0" smtClean="0"/>
          </a:p>
          <a:p>
            <a:r>
              <a:rPr lang="en-US" altLang="zh-TW" sz="2800" dirty="0" smtClean="0"/>
              <a:t>6.</a:t>
            </a:r>
            <a:r>
              <a:rPr lang="zh-TW" altLang="en-US" sz="2800" dirty="0"/>
              <a:t>能源與氣候</a:t>
            </a:r>
            <a:r>
              <a:rPr lang="zh-TW" altLang="en-US" sz="2800" dirty="0" smtClean="0"/>
              <a:t>變遷</a:t>
            </a:r>
            <a:r>
              <a:rPr lang="en-US" altLang="zh-TW" sz="2800" dirty="0" smtClean="0"/>
              <a:t>—</a:t>
            </a:r>
          </a:p>
          <a:p>
            <a:pPr marL="0" indent="0">
              <a:buNone/>
            </a:pPr>
            <a:r>
              <a:rPr lang="zh-TW" altLang="en-US" sz="2800" dirty="0" smtClean="0"/>
              <a:t>比較各國減</a:t>
            </a:r>
            <a:r>
              <a:rPr lang="zh-TW" altLang="en-US" sz="2800" dirty="0"/>
              <a:t>碳政策，並</a:t>
            </a:r>
            <a:r>
              <a:rPr lang="zh-TW" altLang="en-US" sz="2800" dirty="0" smtClean="0"/>
              <a:t>提出三個不同層次的地區性減碳方案</a:t>
            </a:r>
            <a:endParaRPr lang="en-US" altLang="zh-TW" sz="2800" dirty="0" smtClean="0"/>
          </a:p>
          <a:p>
            <a:endParaRPr lang="zh-TW" altLang="en-US" sz="2800" dirty="0"/>
          </a:p>
          <a:p>
            <a:endParaRPr lang="zh-TW" altLang="en-US" sz="2800" dirty="0"/>
          </a:p>
          <a:p>
            <a:endParaRPr lang="zh-TW" altLang="en-US" sz="2800" dirty="0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zh-TW" altLang="en-US" dirty="0" smtClean="0"/>
              <a:t>期末報告分組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620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每組約</a:t>
            </a:r>
            <a:r>
              <a:rPr lang="en-US" altLang="zh-TW" sz="2800" dirty="0" smtClean="0"/>
              <a:t>12</a:t>
            </a:r>
            <a:r>
              <a:rPr lang="zh-TW" altLang="en-US" sz="2800" dirty="0" smtClean="0"/>
              <a:t>分鐘</a:t>
            </a:r>
            <a:endParaRPr lang="en-US" altLang="zh-TW" sz="2800" dirty="0" smtClean="0"/>
          </a:p>
          <a:p>
            <a:r>
              <a:rPr lang="zh-TW" altLang="en-US" sz="2800" dirty="0" smtClean="0"/>
              <a:t>自備</a:t>
            </a:r>
            <a:r>
              <a:rPr lang="en-US" altLang="zh-TW" sz="2800" dirty="0" smtClean="0"/>
              <a:t>USB</a:t>
            </a:r>
            <a:r>
              <a:rPr lang="zh-TW" altLang="en-US" sz="2800" dirty="0" smtClean="0"/>
              <a:t>，用老師的筆電投影</a:t>
            </a:r>
            <a:endParaRPr lang="en-US" altLang="zh-TW" sz="2800" dirty="0" smtClean="0"/>
          </a:p>
          <a:p>
            <a:r>
              <a:rPr lang="zh-TW" altLang="en-US" sz="2800" dirty="0"/>
              <a:t>投影片最後要放分工</a:t>
            </a:r>
            <a:r>
              <a:rPr lang="zh-TW" altLang="en-US" sz="2800" dirty="0" smtClean="0"/>
              <a:t>表</a:t>
            </a:r>
            <a:endParaRPr lang="en-US" altLang="zh-TW" sz="2800" dirty="0" smtClean="0"/>
          </a:p>
          <a:p>
            <a:r>
              <a:rPr lang="zh-TW" altLang="en-US" sz="2800" dirty="0"/>
              <a:t>我可能會問問題</a:t>
            </a:r>
            <a:endParaRPr lang="en-US" altLang="zh-TW" sz="2800" dirty="0" smtClean="0"/>
          </a:p>
          <a:p>
            <a:r>
              <a:rPr lang="zh-TW" altLang="en-US" sz="2800" dirty="0" smtClean="0"/>
              <a:t>評分標準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 台風穩重程度、內容豐富程度、問答表現</a:t>
            </a:r>
            <a:endParaRPr lang="en-US" altLang="zh-TW" sz="2800" dirty="0" smtClean="0"/>
          </a:p>
          <a:p>
            <a:r>
              <a:rPr lang="zh-TW" altLang="en-US" sz="2800" dirty="0"/>
              <a:t>台下有提出建設性問題，可</a:t>
            </a:r>
            <a:r>
              <a:rPr lang="zh-TW" altLang="en-US" sz="2800" dirty="0" smtClean="0"/>
              <a:t>加課堂表現分數</a:t>
            </a:r>
            <a:endParaRPr lang="en-US" altLang="zh-TW" sz="2800" dirty="0" smtClean="0"/>
          </a:p>
          <a:p>
            <a:endParaRPr lang="zh-TW" altLang="en-US" sz="2800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期末報告分組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475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477108"/>
            <a:ext cx="9601200" cy="4390292"/>
          </a:xfrm>
        </p:spPr>
        <p:txBody>
          <a:bodyPr>
            <a:normAutofit/>
          </a:bodyPr>
          <a:lstStyle/>
          <a:p>
            <a:r>
              <a:rPr lang="zh-TW" altLang="en-US" sz="2800" dirty="0" smtClean="0"/>
              <a:t>每組</a:t>
            </a:r>
            <a:r>
              <a:rPr lang="en-US" altLang="zh-TW" sz="2800" dirty="0" smtClean="0"/>
              <a:t>5-6</a:t>
            </a:r>
            <a:r>
              <a:rPr lang="zh-TW" altLang="en-US" sz="2800" dirty="0" smtClean="0"/>
              <a:t>人</a:t>
            </a:r>
            <a:endParaRPr lang="en-US" altLang="zh-TW" sz="2800" dirty="0" smtClean="0"/>
          </a:p>
          <a:p>
            <a:r>
              <a:rPr lang="zh-TW" altLang="en-US" sz="2800" dirty="0" smtClean="0"/>
              <a:t>第一組</a:t>
            </a:r>
            <a:r>
              <a:rPr lang="en-US" altLang="zh-TW" sz="2800" dirty="0" smtClean="0"/>
              <a:t>:</a:t>
            </a:r>
          </a:p>
          <a:p>
            <a:r>
              <a:rPr lang="zh-TW" altLang="en-US" sz="2800" dirty="0"/>
              <a:t>第二</a:t>
            </a:r>
            <a:r>
              <a:rPr lang="zh-TW" altLang="en-US" sz="2800" dirty="0" smtClean="0"/>
              <a:t>組</a:t>
            </a:r>
            <a:r>
              <a:rPr lang="en-US" altLang="zh-TW" sz="2800" dirty="0" smtClean="0"/>
              <a:t>:</a:t>
            </a:r>
          </a:p>
          <a:p>
            <a:r>
              <a:rPr lang="zh-TW" altLang="en-US" sz="2800" dirty="0"/>
              <a:t>第三</a:t>
            </a:r>
            <a:r>
              <a:rPr lang="zh-TW" altLang="en-US" sz="2800" dirty="0" smtClean="0"/>
              <a:t>組</a:t>
            </a:r>
            <a:r>
              <a:rPr lang="en-US" altLang="zh-TW" sz="2800" dirty="0" smtClean="0"/>
              <a:t>:</a:t>
            </a:r>
          </a:p>
          <a:p>
            <a:r>
              <a:rPr lang="zh-TW" altLang="en-US" sz="2800" dirty="0"/>
              <a:t>第四</a:t>
            </a:r>
            <a:r>
              <a:rPr lang="zh-TW" altLang="en-US" sz="2800" dirty="0" smtClean="0"/>
              <a:t>組</a:t>
            </a:r>
            <a:r>
              <a:rPr lang="en-US" altLang="zh-TW" sz="2800" dirty="0" smtClean="0"/>
              <a:t>:</a:t>
            </a:r>
          </a:p>
          <a:p>
            <a:r>
              <a:rPr lang="zh-TW" altLang="en-US" sz="2800" dirty="0"/>
              <a:t>第五組</a:t>
            </a:r>
            <a:r>
              <a:rPr lang="en-US" altLang="zh-TW" sz="2800" dirty="0" smtClean="0"/>
              <a:t>:</a:t>
            </a:r>
          </a:p>
          <a:p>
            <a:r>
              <a:rPr lang="zh-TW" altLang="en-US" sz="2800" dirty="0"/>
              <a:t>第六</a:t>
            </a:r>
            <a:r>
              <a:rPr lang="zh-TW" altLang="en-US" sz="2800" dirty="0" smtClean="0"/>
              <a:t>組</a:t>
            </a:r>
            <a:r>
              <a:rPr lang="en-US" altLang="zh-TW" sz="2800" dirty="0" smtClean="0"/>
              <a:t>:</a:t>
            </a:r>
            <a:endParaRPr lang="zh-TW" altLang="en-US" sz="2800" dirty="0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期末報告分組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435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48508" y="303334"/>
            <a:ext cx="9601200" cy="1485900"/>
          </a:xfrm>
        </p:spPr>
        <p:txBody>
          <a:bodyPr/>
          <a:lstStyle/>
          <a:p>
            <a:r>
              <a:rPr lang="zh-TW" altLang="en-US" dirty="0"/>
              <a:t>能源的基本概念和分類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31" y="1217734"/>
            <a:ext cx="5539154" cy="5539154"/>
          </a:xfrm>
        </p:spPr>
      </p:pic>
    </p:spTree>
    <p:extLst>
      <p:ext uri="{BB962C8B-B14F-4D97-AF65-F5344CB8AC3E}">
        <p14:creationId xmlns:p14="http://schemas.microsoft.com/office/powerpoint/2010/main" val="30687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能源</a:t>
            </a:r>
            <a:r>
              <a:rPr lang="zh-TW" altLang="en-US" dirty="0" smtClean="0"/>
              <a:t>的定義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17784"/>
            <a:ext cx="9601200" cy="3581400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能源指可以產生能量的物質資源</a:t>
            </a:r>
          </a:p>
        </p:txBody>
      </p:sp>
      <p:pic>
        <p:nvPicPr>
          <p:cNvPr id="1026" name="Picture 2" descr="104學年國三理化＿功與能14：能量轉換；能量守恆；可利用的能- YouTub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1" r="10231" b="8092"/>
          <a:stretch/>
        </p:blipFill>
        <p:spPr bwMode="auto">
          <a:xfrm>
            <a:off x="3464169" y="2329183"/>
            <a:ext cx="6268915" cy="426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15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465993"/>
            <a:ext cx="9601200" cy="1485900"/>
          </a:xfrm>
        </p:spPr>
        <p:txBody>
          <a:bodyPr/>
          <a:lstStyle/>
          <a:p>
            <a:r>
              <a:rPr lang="zh-TW" altLang="en-US" dirty="0"/>
              <a:t>能源分類：一次能源和二次能源</a:t>
            </a:r>
          </a:p>
        </p:txBody>
      </p:sp>
      <p:pic>
        <p:nvPicPr>
          <p:cNvPr id="2050" name="Picture 2" descr="https://upload.wikimedia.org/wikipedia/commons/thumb/c/ce/Oil_well.jpg/220px-Oil_we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62" y="1951893"/>
            <a:ext cx="4604400" cy="345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853647" y="1428673"/>
            <a:ext cx="3047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一次能源</a:t>
            </a:r>
            <a:r>
              <a:rPr lang="zh-TW" altLang="en-US" sz="2800" dirty="0"/>
              <a:t> </a:t>
            </a:r>
            <a:r>
              <a:rPr lang="zh-TW" altLang="en-US" sz="2800" dirty="0" smtClean="0"/>
              <a:t>  </a:t>
            </a:r>
            <a:r>
              <a:rPr lang="en-US" altLang="zh-TW" sz="2800" dirty="0" smtClean="0"/>
              <a:t>Ex.</a:t>
            </a:r>
            <a:r>
              <a:rPr lang="zh-TW" altLang="en-US" sz="2800" dirty="0" smtClean="0"/>
              <a:t>石油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1075262" y="5593981"/>
            <a:ext cx="4604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從自然界取得的未經任何改變或轉換的能源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6246386" y="5523774"/>
            <a:ext cx="54248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一次能源經過加工或轉換得到的能源</a:t>
            </a:r>
            <a:endParaRPr lang="zh-TW" altLang="en-US" sz="2800" dirty="0"/>
          </a:p>
        </p:txBody>
      </p:sp>
      <p:pic>
        <p:nvPicPr>
          <p:cNvPr id="2052" name="Picture 4" descr="顛覆關於汽油的天王準則：「要，就用最好」？ - 7Car 小七車觀點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038" y="1951893"/>
            <a:ext cx="5298202" cy="352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7498324" y="1428673"/>
            <a:ext cx="3047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二</a:t>
            </a:r>
            <a:r>
              <a:rPr lang="zh-TW" altLang="en-US" sz="2800" dirty="0" smtClean="0"/>
              <a:t>次能源</a:t>
            </a:r>
            <a:r>
              <a:rPr lang="zh-TW" altLang="en-US" sz="2800" dirty="0"/>
              <a:t> </a:t>
            </a:r>
            <a:r>
              <a:rPr lang="zh-TW" altLang="en-US" sz="2800" dirty="0" smtClean="0"/>
              <a:t>  </a:t>
            </a:r>
            <a:r>
              <a:rPr lang="en-US" altLang="zh-TW" sz="2800" dirty="0" smtClean="0"/>
              <a:t>Ex.</a:t>
            </a:r>
            <a:r>
              <a:rPr lang="zh-TW" altLang="en-US" sz="2800" dirty="0"/>
              <a:t>汽</a:t>
            </a:r>
            <a:r>
              <a:rPr lang="zh-TW" altLang="en-US" sz="2800" dirty="0" smtClean="0"/>
              <a:t>油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3807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1028700" y="509954"/>
            <a:ext cx="9944100" cy="1485900"/>
          </a:xfrm>
        </p:spPr>
        <p:txBody>
          <a:bodyPr/>
          <a:lstStyle/>
          <a:p>
            <a:r>
              <a:rPr lang="zh-TW" altLang="en-US" dirty="0"/>
              <a:t>能源分類</a:t>
            </a:r>
            <a:r>
              <a:rPr lang="zh-TW" altLang="en-US" dirty="0" smtClean="0"/>
              <a:t>：可再生能源和</a:t>
            </a:r>
            <a:r>
              <a:rPr lang="zh-TW" altLang="en-US" dirty="0"/>
              <a:t>不可再生</a:t>
            </a:r>
            <a:r>
              <a:rPr lang="zh-TW" altLang="en-US" dirty="0" smtClean="0"/>
              <a:t>能源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28700" y="1332297"/>
            <a:ext cx="100320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可再生能源：從自然中提取且其補充速度在人類的時間尺度上有意義地快，能滿足現有消耗。</a:t>
            </a:r>
            <a:endParaRPr lang="zh-TW" altLang="en-US" sz="2800" dirty="0"/>
          </a:p>
        </p:txBody>
      </p:sp>
      <p:pic>
        <p:nvPicPr>
          <p:cNvPr id="3076" name="Picture 4" descr="知識補給站-太陽能相關Q&amp;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782" y="2286404"/>
            <a:ext cx="1952430" cy="195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從天氣預報看發電──郭志禹的「風中奇緣」 - 研之有物│ 串聯您與中央研究院的橋梁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157" y="2286404"/>
            <a:ext cx="3033044" cy="210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耗資7億全台最大地熱電廠在宜蘭清水地熱年發2500萬度綠電| 環境資訊中心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776" y="2159959"/>
            <a:ext cx="4179033" cy="235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水力發電提供台灣電力救援新選擇- 商情- 工商時報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090" y="4514747"/>
            <a:ext cx="3836134" cy="215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生物燃氣- 維基百科，自由的百科全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573" y="4540744"/>
            <a:ext cx="4110404" cy="212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4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40777" y="1580401"/>
            <a:ext cx="100320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不可再生能源：無法經過短時間內再生的能源，而且它們的消耗速度遠遠超過它們再生的速度。</a:t>
            </a:r>
            <a:endParaRPr lang="zh-TW" altLang="en-US" sz="2800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028700" y="509954"/>
            <a:ext cx="99441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能源分類：可再生能源和不可再生能源</a:t>
            </a:r>
            <a:endParaRPr lang="zh-TW" altLang="en-US" dirty="0"/>
          </a:p>
        </p:txBody>
      </p:sp>
      <p:pic>
        <p:nvPicPr>
          <p:cNvPr id="4098" name="Picture 2" descr="核燃料- 維基百科，自由的百科全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3339401"/>
            <a:ext cx="3375066" cy="188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2020053" y="532018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核燃料棒</a:t>
            </a:r>
            <a:endParaRPr lang="zh-TW" altLang="en-US" sz="2800" dirty="0"/>
          </a:p>
        </p:txBody>
      </p:sp>
      <p:pic>
        <p:nvPicPr>
          <p:cNvPr id="4100" name="Picture 4" descr="https://upload.wikimedia.org/wikipedia/commons/thumb/0/05/Coal_mine_Wyoming.jpg/220px-Coal_mine_Wyom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213" y="3174069"/>
            <a:ext cx="3211880" cy="214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6066747" y="531587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煤礦</a:t>
            </a:r>
          </a:p>
        </p:txBody>
      </p:sp>
      <p:pic>
        <p:nvPicPr>
          <p:cNvPr id="10" name="Picture 4" descr="顛覆關於汽油的天王準則：「要，就用最好」？ - 7Car 小七車觀點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241" y="3146385"/>
            <a:ext cx="3214417" cy="213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9674043" y="534703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石油</a:t>
            </a:r>
          </a:p>
        </p:txBody>
      </p:sp>
    </p:spTree>
    <p:extLst>
      <p:ext uri="{BB962C8B-B14F-4D97-AF65-F5344CB8AC3E}">
        <p14:creationId xmlns:p14="http://schemas.microsoft.com/office/powerpoint/2010/main" val="304423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60586" y="2743200"/>
            <a:ext cx="10172700" cy="148590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問題</a:t>
            </a:r>
            <a:r>
              <a:rPr lang="zh-TW" altLang="en-US" dirty="0" smtClean="0"/>
              <a:t>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zh-TW" altLang="en-US" dirty="0" smtClean="0"/>
              <a:t>我們所能利用的能源是不是有限的</a:t>
            </a:r>
            <a:r>
              <a:rPr lang="en-US" altLang="zh-TW" dirty="0" smtClean="0"/>
              <a:t>?</a:t>
            </a:r>
            <a:br>
              <a:rPr lang="en-US" altLang="zh-TW" dirty="0" smtClean="0"/>
            </a:br>
            <a:r>
              <a:rPr lang="en-US" altLang="zh-TW" dirty="0" smtClean="0"/>
              <a:t>	</a:t>
            </a:r>
            <a:r>
              <a:rPr lang="zh-TW" altLang="en-US" dirty="0" smtClean="0"/>
              <a:t>如何證明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80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457200"/>
            <a:ext cx="9601200" cy="1485900"/>
          </a:xfrm>
        </p:spPr>
        <p:txBody>
          <a:bodyPr/>
          <a:lstStyle/>
          <a:p>
            <a:r>
              <a:rPr lang="zh-TW" altLang="en-US" dirty="0" smtClean="0"/>
              <a:t>主要能源類型簡介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435469" y="151221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核能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7874735" y="148355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化石燃料</a:t>
            </a:r>
            <a:endParaRPr lang="zh-TW" altLang="en-US" sz="2800" dirty="0"/>
          </a:p>
        </p:txBody>
      </p:sp>
      <p:pic>
        <p:nvPicPr>
          <p:cNvPr id="6" name="Picture 4" descr="https://upload.wikimedia.org/wikipedia/commons/thumb/0/05/Coal_mine_Wyoming.jpg/220px-Coal_mine_Wyom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4"/>
          <a:stretch/>
        </p:blipFill>
        <p:spPr bwMode="auto">
          <a:xfrm>
            <a:off x="5512775" y="2593666"/>
            <a:ext cx="2198078" cy="214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upload.wikimedia.org/wikipedia/commons/thumb/c/ce/Oil_well.jpg/220px-Oil_wel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0" r="15390"/>
          <a:stretch/>
        </p:blipFill>
        <p:spPr bwMode="auto">
          <a:xfrm>
            <a:off x="6827226" y="2593666"/>
            <a:ext cx="1767254" cy="214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天然氣安全–天然氣儲存的重要性| 專家專欄| 專欄新知| 能源教育資源總中心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2" t="33965" r="3596"/>
          <a:stretch/>
        </p:blipFill>
        <p:spPr bwMode="auto">
          <a:xfrm>
            <a:off x="8594480" y="2573498"/>
            <a:ext cx="3006970" cy="2186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5627534" y="5152265"/>
            <a:ext cx="5582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來自遠古生物遺骸，包括煤、石油和天然氣。</a:t>
            </a:r>
            <a:endParaRPr lang="zh-TW" altLang="en-US" sz="2800" dirty="0"/>
          </a:p>
        </p:txBody>
      </p:sp>
      <p:sp>
        <p:nvSpPr>
          <p:cNvPr id="9" name="矩形 8"/>
          <p:cNvSpPr/>
          <p:nvPr/>
        </p:nvSpPr>
        <p:spPr>
          <a:xfrm>
            <a:off x="1151792" y="5233609"/>
            <a:ext cx="3657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通過原子核分裂反應產生的能源。</a:t>
            </a:r>
            <a:endParaRPr lang="zh-TW" altLang="en-US" sz="2800" dirty="0"/>
          </a:p>
        </p:txBody>
      </p:sp>
      <p:pic>
        <p:nvPicPr>
          <p:cNvPr id="5124" name="Picture 4" descr="核能- 翰林雲端學院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74" y="2573498"/>
            <a:ext cx="3810000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35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8580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今日內容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00200"/>
            <a:ext cx="9601200" cy="4267200"/>
          </a:xfrm>
        </p:spPr>
        <p:txBody>
          <a:bodyPr/>
          <a:lstStyle/>
          <a:p>
            <a:r>
              <a:rPr lang="zh-TW" altLang="en-US" sz="2800" dirty="0"/>
              <a:t>班</a:t>
            </a:r>
            <a:r>
              <a:rPr lang="zh-TW" altLang="en-US" sz="2800" dirty="0" smtClean="0"/>
              <a:t>規</a:t>
            </a:r>
            <a:endParaRPr lang="en-US" altLang="zh-TW" sz="2800" dirty="0" smtClean="0"/>
          </a:p>
          <a:p>
            <a:r>
              <a:rPr lang="zh-TW" altLang="en-US" sz="2800" dirty="0" smtClean="0"/>
              <a:t>評分</a:t>
            </a:r>
            <a:r>
              <a:rPr lang="zh-TW" altLang="en-US" sz="2800" dirty="0"/>
              <a:t>標準</a:t>
            </a:r>
            <a:endParaRPr lang="en-US" altLang="zh-TW" sz="2800" dirty="0" smtClean="0"/>
          </a:p>
          <a:p>
            <a:r>
              <a:rPr lang="zh-TW" altLang="en-US" sz="2800" dirty="0"/>
              <a:t>課程安排</a:t>
            </a:r>
            <a:r>
              <a:rPr lang="zh-TW" altLang="en-US" sz="2800" dirty="0" smtClean="0"/>
              <a:t>、選小老師</a:t>
            </a:r>
            <a:endParaRPr lang="en-US" altLang="zh-TW" sz="2800" dirty="0" smtClean="0"/>
          </a:p>
          <a:p>
            <a:r>
              <a:rPr lang="zh-TW" altLang="en-US" sz="2800" dirty="0"/>
              <a:t>期末報告</a:t>
            </a:r>
            <a:r>
              <a:rPr lang="zh-TW" altLang="en-US" sz="2800" dirty="0" smtClean="0"/>
              <a:t>分組與選題目</a:t>
            </a:r>
            <a:endParaRPr lang="en-US" altLang="zh-TW" sz="2800" dirty="0" smtClean="0"/>
          </a:p>
          <a:p>
            <a:r>
              <a:rPr lang="zh-TW" altLang="en-US" sz="2800" dirty="0"/>
              <a:t>全球能源</a:t>
            </a:r>
            <a:r>
              <a:rPr lang="zh-TW" altLang="en-US" sz="2800" dirty="0" smtClean="0"/>
              <a:t>概述</a:t>
            </a:r>
            <a:endParaRPr lang="en-US" altLang="zh-TW" sz="2800" dirty="0" smtClean="0"/>
          </a:p>
          <a:p>
            <a:endParaRPr lang="en-US" altLang="zh-TW" sz="2800" dirty="0" smtClean="0"/>
          </a:p>
          <a:p>
            <a:endParaRPr lang="en-US" altLang="zh-TW" sz="2800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958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457200"/>
            <a:ext cx="9601200" cy="1485900"/>
          </a:xfrm>
        </p:spPr>
        <p:txBody>
          <a:bodyPr/>
          <a:lstStyle/>
          <a:p>
            <a:r>
              <a:rPr lang="zh-TW" altLang="en-US" dirty="0" smtClean="0"/>
              <a:t>主要能源類型簡介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50579" y="179581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太陽</a:t>
            </a:r>
            <a:r>
              <a:rPr lang="zh-TW" altLang="en-US" sz="2800" dirty="0" smtClean="0"/>
              <a:t>能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607669" y="179581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水力</a:t>
            </a:r>
            <a:endParaRPr lang="zh-TW" altLang="en-US" sz="2800" dirty="0"/>
          </a:p>
        </p:txBody>
      </p:sp>
      <p:pic>
        <p:nvPicPr>
          <p:cNvPr id="6150" name="Picture 6" descr="國際週報》高溫熱浪頻傳，有助太陽能發電？答案正好相反| 遠見雜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35" y="2389376"/>
            <a:ext cx="4249371" cy="297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水力發電有哪些方式？水庫是如何利用水力來發電的？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620" y="2389376"/>
            <a:ext cx="5293829" cy="297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371600" y="5525444"/>
            <a:ext cx="47758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直接利用太陽輻射能的可再生能源。</a:t>
            </a:r>
            <a:endParaRPr lang="zh-TW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6903765" y="5479277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利用流動水體的動能發電。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8973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457200"/>
            <a:ext cx="9601200" cy="1485900"/>
          </a:xfrm>
        </p:spPr>
        <p:txBody>
          <a:bodyPr/>
          <a:lstStyle/>
          <a:p>
            <a:r>
              <a:rPr lang="zh-TW" altLang="en-US" dirty="0" smtClean="0"/>
              <a:t>主要能源類型簡介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769895" y="172329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/>
              <a:t>地熱</a:t>
            </a:r>
            <a:r>
              <a:rPr lang="zh-TW" altLang="en-US" sz="2800" dirty="0" smtClean="0"/>
              <a:t>能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8150469" y="168149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風能</a:t>
            </a:r>
            <a:endParaRPr lang="zh-TW" altLang="en-US" sz="2800" dirty="0"/>
          </a:p>
        </p:txBody>
      </p:sp>
      <p:pic>
        <p:nvPicPr>
          <p:cNvPr id="7170" name="Picture 2" descr="冰島的間歇泉：間歇泉、斯托克間歇泉和Haukadalur 地熱谷——看什麼？指導。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769" y="2417884"/>
            <a:ext cx="4338137" cy="292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使台灣成為風力發電與科技研發重鎮- Taiwan Business TOPICS 工商雜誌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398" y="2417884"/>
            <a:ext cx="4601063" cy="306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336534" y="5605530"/>
            <a:ext cx="41286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 smtClean="0"/>
              <a:t>利用地球內部熱能的可再生能源。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6301398" y="5713251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利用風力發電的可再生能源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2942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457200"/>
            <a:ext cx="9601200" cy="1485900"/>
          </a:xfrm>
        </p:spPr>
        <p:txBody>
          <a:bodyPr/>
          <a:lstStyle/>
          <a:p>
            <a:r>
              <a:rPr lang="zh-TW" altLang="en-US" dirty="0" smtClean="0"/>
              <a:t>主要能源類型簡介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716034" y="1573823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生質能</a:t>
            </a:r>
            <a:endParaRPr lang="zh-TW" altLang="en-US" sz="2800" dirty="0"/>
          </a:p>
        </p:txBody>
      </p:sp>
      <p:pic>
        <p:nvPicPr>
          <p:cNvPr id="8194" name="Picture 2" descr="花蓮首創生質能源中心！畜牧業排泄物轉為沼氣發電，黃金變綠金| 城市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691" y="2234050"/>
            <a:ext cx="4838455" cy="339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生質燃料的來源| 能源小常識| 專欄新知| 能源教育資源總中心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792" y="2326232"/>
            <a:ext cx="5448545" cy="306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439668" y="5853823"/>
            <a:ext cx="6647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 smtClean="0"/>
              <a:t>利用植物或有機廢料產生的可再生能源。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2690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1792" y="345858"/>
            <a:ext cx="9601200" cy="788350"/>
          </a:xfrm>
        </p:spPr>
        <p:txBody>
          <a:bodyPr/>
          <a:lstStyle/>
          <a:p>
            <a:r>
              <a:rPr lang="zh-TW" altLang="en-US" dirty="0"/>
              <a:t>全球一次能源消耗量（按來源）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18080" y="6321642"/>
            <a:ext cx="5960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err="1"/>
              <a:t>ourworldindata.org</a:t>
            </a:r>
            <a:r>
              <a:rPr lang="en-US" altLang="zh-TW" dirty="0"/>
              <a:t>/energy-production-consumption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051"/>
          <a:stretch/>
        </p:blipFill>
        <p:spPr>
          <a:xfrm>
            <a:off x="2734002" y="1318845"/>
            <a:ext cx="6811919" cy="465992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225454" y="168146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可再生</a:t>
            </a:r>
          </a:p>
        </p:txBody>
      </p:sp>
      <p:cxnSp>
        <p:nvCxnSpPr>
          <p:cNvPr id="8" name="直線接點 7"/>
          <p:cNvCxnSpPr/>
          <p:nvPr/>
        </p:nvCxnSpPr>
        <p:spPr>
          <a:xfrm flipV="1">
            <a:off x="9278366" y="1943073"/>
            <a:ext cx="947088" cy="1846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985738" y="2391508"/>
            <a:ext cx="1318847" cy="87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9278366" y="2646485"/>
            <a:ext cx="1026219" cy="1824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9278366" y="3006969"/>
            <a:ext cx="947088" cy="3088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/>
          <p:nvPr/>
        </p:nvCxnSpPr>
        <p:spPr>
          <a:xfrm flipV="1">
            <a:off x="9091246" y="4756638"/>
            <a:ext cx="967154" cy="351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9278366" y="5354515"/>
            <a:ext cx="8152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10274045" y="211122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太陽能</a:t>
            </a:r>
            <a:endParaRPr lang="zh-TW" altLang="en-US" sz="28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304585" y="264648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氫能</a:t>
            </a:r>
            <a:endParaRPr lang="zh-TW" altLang="en-US" sz="28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0251831" y="316138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天然氣</a:t>
            </a:r>
            <a:endParaRPr lang="zh-TW" altLang="en-US" sz="28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0058400" y="449502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煤</a:t>
            </a:r>
            <a:endParaRPr lang="zh-TW" altLang="en-US" sz="28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10122050" y="508911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生質能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29309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151792" y="345858"/>
            <a:ext cx="9601200" cy="7883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全球一次能源消耗量（按來源）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318080" y="6321642"/>
            <a:ext cx="5960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err="1"/>
              <a:t>ourworldindata.org</a:t>
            </a:r>
            <a:r>
              <a:rPr lang="en-US" altLang="zh-TW" dirty="0"/>
              <a:t>/energy-production-consumption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97"/>
          <a:stretch/>
        </p:blipFill>
        <p:spPr>
          <a:xfrm>
            <a:off x="2733371" y="1315080"/>
            <a:ext cx="6811919" cy="473905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225454" y="168146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/>
              <a:t>可再生</a:t>
            </a:r>
          </a:p>
        </p:txBody>
      </p:sp>
      <p:cxnSp>
        <p:nvCxnSpPr>
          <p:cNvPr id="8" name="直線接點 7"/>
          <p:cNvCxnSpPr/>
          <p:nvPr/>
        </p:nvCxnSpPr>
        <p:spPr>
          <a:xfrm flipV="1">
            <a:off x="9278366" y="1943073"/>
            <a:ext cx="947088" cy="1846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8985738" y="2391508"/>
            <a:ext cx="1318847" cy="87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9278366" y="2646485"/>
            <a:ext cx="1026219" cy="1824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9278366" y="3006969"/>
            <a:ext cx="947088" cy="3088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9091246" y="4756638"/>
            <a:ext cx="967154" cy="351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9278366" y="5354515"/>
            <a:ext cx="8152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10274045" y="211122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太陽能</a:t>
            </a:r>
            <a:endParaRPr lang="zh-TW" altLang="en-US" sz="28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0304585" y="264648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氫能</a:t>
            </a:r>
            <a:endParaRPr lang="zh-TW" altLang="en-US" sz="28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0251831" y="316138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天然氣</a:t>
            </a:r>
            <a:endParaRPr lang="zh-TW" altLang="en-US" sz="28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0058400" y="449502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煤</a:t>
            </a:r>
            <a:endParaRPr lang="zh-TW" altLang="en-US" sz="28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0122050" y="508911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生質能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99176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7/72/IMF_advanced_UN_least_developed.svg/350px-IMF_advanced_UN_least_developed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53" y="1387469"/>
            <a:ext cx="5744596" cy="315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90953" y="4980563"/>
            <a:ext cx="5741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藍色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已開發國家、橘色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開發中國家、紅色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未開發國家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975947" y="386861"/>
            <a:ext cx="50321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 smtClean="0"/>
              <a:t>一次能源消費</a:t>
            </a:r>
            <a:r>
              <a:rPr lang="en-US" altLang="zh-TW" sz="4400" dirty="0" smtClean="0"/>
              <a:t>,2023</a:t>
            </a:r>
            <a:endParaRPr lang="zh-TW" altLang="en-US" sz="4400" dirty="0"/>
          </a:p>
        </p:txBody>
      </p:sp>
      <p:sp>
        <p:nvSpPr>
          <p:cNvPr id="6" name="矩形 5"/>
          <p:cNvSpPr/>
          <p:nvPr/>
        </p:nvSpPr>
        <p:spPr>
          <a:xfrm>
            <a:off x="890953" y="585553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err="1"/>
              <a:t>zh.wikipedia.org</a:t>
            </a:r>
            <a:r>
              <a:rPr lang="en-US" altLang="zh-TW" dirty="0"/>
              <a:t>/</a:t>
            </a:r>
            <a:r>
              <a:rPr lang="en-US" altLang="zh-TW" dirty="0" err="1"/>
              <a:t>zh-tw</a:t>
            </a:r>
            <a:r>
              <a:rPr lang="en-US" altLang="zh-TW" dirty="0"/>
              <a:t>/%</a:t>
            </a:r>
            <a:r>
              <a:rPr lang="en-US" altLang="zh-TW" dirty="0" err="1"/>
              <a:t>E5%8F%91%E5%B1%95%E4%B8%AD%E5%9B%BD%E5%AE%B6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97"/>
          <a:stretch/>
        </p:blipFill>
        <p:spPr>
          <a:xfrm>
            <a:off x="6302130" y="949981"/>
            <a:ext cx="5793561" cy="403058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116196" y="5094885"/>
            <a:ext cx="4858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err="1"/>
              <a:t>ourworldindata.org</a:t>
            </a:r>
            <a:r>
              <a:rPr lang="en-US" altLang="zh-TW" dirty="0"/>
              <a:t>/energy-production-consumption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2135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7/72/IMF_advanced_UN_least_developed.svg/350px-IMF_advanced_UN_least_developed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53" y="1387469"/>
            <a:ext cx="5744596" cy="315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90953" y="4980563"/>
            <a:ext cx="5741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/>
              <a:t>藍色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已開發國家、橘色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開發中國家、紅色</a:t>
            </a:r>
            <a:r>
              <a:rPr lang="en-US" altLang="zh-TW" sz="2800" dirty="0" smtClean="0"/>
              <a:t>:</a:t>
            </a:r>
            <a:r>
              <a:rPr lang="zh-TW" altLang="en-US" sz="2800" dirty="0" smtClean="0"/>
              <a:t>未開發國家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975947" y="386861"/>
            <a:ext cx="4467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/>
              <a:t>發電量，</a:t>
            </a:r>
            <a:r>
              <a:rPr lang="en-US" altLang="zh-TW" sz="4400" dirty="0"/>
              <a:t>2023 </a:t>
            </a:r>
            <a:r>
              <a:rPr lang="zh-TW" altLang="en-US" sz="4400" dirty="0"/>
              <a:t>年</a:t>
            </a:r>
          </a:p>
        </p:txBody>
      </p:sp>
      <p:sp>
        <p:nvSpPr>
          <p:cNvPr id="6" name="矩形 5"/>
          <p:cNvSpPr/>
          <p:nvPr/>
        </p:nvSpPr>
        <p:spPr>
          <a:xfrm>
            <a:off x="890953" y="585553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err="1"/>
              <a:t>zh.wikipedia.org</a:t>
            </a:r>
            <a:r>
              <a:rPr lang="en-US" altLang="zh-TW" dirty="0"/>
              <a:t>/</a:t>
            </a:r>
            <a:r>
              <a:rPr lang="en-US" altLang="zh-TW" dirty="0" err="1"/>
              <a:t>zh-tw</a:t>
            </a:r>
            <a:r>
              <a:rPr lang="en-US" altLang="zh-TW" dirty="0"/>
              <a:t>/%</a:t>
            </a:r>
            <a:r>
              <a:rPr lang="en-US" altLang="zh-TW" dirty="0" err="1"/>
              <a:t>E5%8F%91%E5%B1%95%E4%B8%AD%E5%9B%BD%E5%AE%B6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116196" y="5094885"/>
            <a:ext cx="4858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err="1"/>
              <a:t>ourworldindata.org</a:t>
            </a:r>
            <a:r>
              <a:rPr lang="en-US" altLang="zh-TW" dirty="0"/>
              <a:t>/energy-production-consumption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16"/>
          <a:stretch/>
        </p:blipFill>
        <p:spPr>
          <a:xfrm>
            <a:off x="6371491" y="896109"/>
            <a:ext cx="5750170" cy="399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1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班</a:t>
            </a:r>
            <a:r>
              <a:rPr lang="zh-TW" altLang="en-US" dirty="0" smtClean="0"/>
              <a:t>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/>
              <a:t>除了上廁所外，留在教室裡</a:t>
            </a:r>
            <a:endParaRPr lang="en-US" altLang="zh-TW" sz="2800" dirty="0" smtClean="0"/>
          </a:p>
          <a:p>
            <a:r>
              <a:rPr lang="zh-TW" altLang="en-US" sz="2800" dirty="0"/>
              <a:t>不要吵隔壁的</a:t>
            </a:r>
            <a:r>
              <a:rPr lang="zh-TW" altLang="en-US" sz="2800" dirty="0" smtClean="0"/>
              <a:t>同學</a:t>
            </a:r>
            <a:endParaRPr lang="en-US" altLang="zh-TW" sz="2800" dirty="0" smtClean="0"/>
          </a:p>
          <a:p>
            <a:r>
              <a:rPr lang="zh-TW" altLang="en-US" sz="2800" dirty="0"/>
              <a:t>不准吃東西</a:t>
            </a:r>
            <a:endParaRPr lang="en-US" altLang="zh-TW" sz="2800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992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評分標準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課程活動參與         </a:t>
            </a:r>
            <a:r>
              <a:rPr lang="en-US" altLang="zh-TW" sz="2800" dirty="0" smtClean="0"/>
              <a:t>30%</a:t>
            </a:r>
          </a:p>
          <a:p>
            <a:r>
              <a:rPr lang="zh-TW" altLang="en-US" sz="2800" dirty="0" smtClean="0"/>
              <a:t>出席與課堂表現     </a:t>
            </a:r>
            <a:r>
              <a:rPr lang="en-US" altLang="zh-TW" sz="2800" dirty="0" smtClean="0"/>
              <a:t>10%</a:t>
            </a:r>
          </a:p>
          <a:p>
            <a:r>
              <a:rPr lang="zh-TW" altLang="en-US" sz="2800" dirty="0" smtClean="0"/>
              <a:t>期中考                     </a:t>
            </a:r>
            <a:r>
              <a:rPr lang="en-US" altLang="zh-TW" sz="2800" dirty="0"/>
              <a:t>2</a:t>
            </a:r>
            <a:r>
              <a:rPr lang="en-US" altLang="zh-TW" sz="2800" dirty="0" smtClean="0"/>
              <a:t>0%</a:t>
            </a:r>
          </a:p>
          <a:p>
            <a:r>
              <a:rPr lang="zh-TW" altLang="en-US" sz="2800" dirty="0" smtClean="0"/>
              <a:t>期末小組報告         </a:t>
            </a:r>
            <a:r>
              <a:rPr lang="en-US" altLang="zh-TW" sz="2800" dirty="0" smtClean="0"/>
              <a:t>30%</a:t>
            </a:r>
          </a:p>
          <a:p>
            <a:r>
              <a:rPr lang="zh-TW" altLang="en-US" sz="2800" dirty="0" smtClean="0"/>
              <a:t>筆記                         </a:t>
            </a:r>
            <a:r>
              <a:rPr lang="en-US" altLang="zh-TW" sz="2800" dirty="0" smtClean="0"/>
              <a:t>10%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3276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01262" y="272561"/>
            <a:ext cx="9601200" cy="1485900"/>
          </a:xfrm>
        </p:spPr>
        <p:txBody>
          <a:bodyPr/>
          <a:lstStyle/>
          <a:p>
            <a:r>
              <a:rPr lang="zh-TW" altLang="en-US" dirty="0" smtClean="0"/>
              <a:t>課程安排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528320"/>
              </p:ext>
            </p:extLst>
          </p:nvPr>
        </p:nvGraphicFramePr>
        <p:xfrm>
          <a:off x="1125415" y="1121019"/>
          <a:ext cx="10181494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540">
                  <a:extLst>
                    <a:ext uri="{9D8B030D-6E8A-4147-A177-3AD203B41FA5}">
                      <a16:colId xmlns:a16="http://schemas.microsoft.com/office/drawing/2014/main" val="90816625"/>
                    </a:ext>
                  </a:extLst>
                </a:gridCol>
                <a:gridCol w="3080128">
                  <a:extLst>
                    <a:ext uri="{9D8B030D-6E8A-4147-A177-3AD203B41FA5}">
                      <a16:colId xmlns:a16="http://schemas.microsoft.com/office/drawing/2014/main" val="843024617"/>
                    </a:ext>
                  </a:extLst>
                </a:gridCol>
                <a:gridCol w="5424826">
                  <a:extLst>
                    <a:ext uri="{9D8B030D-6E8A-4147-A177-3AD203B41FA5}">
                      <a16:colId xmlns:a16="http://schemas.microsoft.com/office/drawing/2014/main" val="1220679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週次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主題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活動或內容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04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2(9/3)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能源概述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課程安排與能源概述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492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3(9/10)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化石燃料與核能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 smtClean="0"/>
                        <a:t>講解化石燃料與核能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11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4(9/17)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中秋節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9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5(9/24)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 smtClean="0"/>
                        <a:t>化石燃料與核能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>
                          <a:solidFill>
                            <a:srgbClr val="FF0000"/>
                          </a:solidFill>
                        </a:rPr>
                        <a:t>核能擴大使用辯論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450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6(10/1)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太陽能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講解太陽能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257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7(10/8)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太陽能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>
                          <a:solidFill>
                            <a:srgbClr val="FF0000"/>
                          </a:solidFill>
                        </a:rPr>
                        <a:t>太陽能實驗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563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8(10/15)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學校期中考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559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9(10/22)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水力與地熱能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講解水力與地熱能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150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10(10/29)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高三二模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961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99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301262" y="272561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mtClean="0"/>
              <a:t>課程安排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405802"/>
              </p:ext>
            </p:extLst>
          </p:nvPr>
        </p:nvGraphicFramePr>
        <p:xfrm>
          <a:off x="1671516" y="1296865"/>
          <a:ext cx="9441961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084">
                  <a:extLst>
                    <a:ext uri="{9D8B030D-6E8A-4147-A177-3AD203B41FA5}">
                      <a16:colId xmlns:a16="http://schemas.microsoft.com/office/drawing/2014/main" val="90816625"/>
                    </a:ext>
                  </a:extLst>
                </a:gridCol>
                <a:gridCol w="2365131">
                  <a:extLst>
                    <a:ext uri="{9D8B030D-6E8A-4147-A177-3AD203B41FA5}">
                      <a16:colId xmlns:a16="http://schemas.microsoft.com/office/drawing/2014/main" val="843024617"/>
                    </a:ext>
                  </a:extLst>
                </a:gridCol>
                <a:gridCol w="5090746">
                  <a:extLst>
                    <a:ext uri="{9D8B030D-6E8A-4147-A177-3AD203B41FA5}">
                      <a16:colId xmlns:a16="http://schemas.microsoft.com/office/drawing/2014/main" val="1220679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週次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主題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活動或內容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04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11(11/5)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水力與地熱能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>
                          <a:solidFill>
                            <a:srgbClr val="FF0000"/>
                          </a:solidFill>
                        </a:rPr>
                        <a:t>模擬能源開發會議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010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12(11/12)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生質能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 smtClean="0"/>
                        <a:t>講解生質能與</a:t>
                      </a:r>
                      <a:r>
                        <a:rPr lang="zh-TW" altLang="en-US" sz="2800" dirty="0" smtClean="0">
                          <a:solidFill>
                            <a:srgbClr val="FF0000"/>
                          </a:solidFill>
                        </a:rPr>
                        <a:t>報告生質能問題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893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13(11/19)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 smtClean="0">
                          <a:solidFill>
                            <a:srgbClr val="FF0000"/>
                          </a:solidFill>
                        </a:rPr>
                        <a:t>能源期中考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492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14(11/26)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上台報告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報告前三主題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311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15(12/3)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dirty="0" smtClean="0"/>
                        <a:t>上台報告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報告後三主題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450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16(12/10)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讀書</a:t>
                      </a:r>
                      <a:endParaRPr lang="zh-TW" altLang="en-US" sz="28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TW" altLang="en-US" sz="2800" dirty="0" smtClean="0"/>
                        <a:t>公布成績，可繳交筆記</a:t>
                      </a:r>
                      <a:endParaRPr lang="en-US" altLang="zh-TW" sz="2800" dirty="0" smtClean="0"/>
                    </a:p>
                    <a:p>
                      <a:pPr algn="ctr"/>
                      <a:r>
                        <a:rPr lang="zh-TW" altLang="en-US" sz="2800" dirty="0" smtClean="0"/>
                        <a:t>有物理問題，可以問我</a:t>
                      </a:r>
                      <a:endParaRPr lang="en-US" altLang="zh-TW" sz="28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9257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17(12/17)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高三三模</a:t>
                      </a:r>
                      <a:endParaRPr lang="zh-TW" altLang="en-US" sz="2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21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18(12/24)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讀書</a:t>
                      </a:r>
                      <a:endParaRPr lang="zh-TW" altLang="en-US" sz="2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47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 smtClean="0"/>
                        <a:t>19(12/31)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 smtClean="0"/>
                        <a:t>高三期末</a:t>
                      </a:r>
                      <a:endParaRPr lang="zh-TW" altLang="en-US" sz="2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023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748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課程安排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 smtClean="0"/>
              <a:t>投影片我都會放在</a:t>
            </a:r>
            <a:r>
              <a:rPr lang="en-US" altLang="zh-TW" sz="2800" dirty="0" err="1" smtClean="0"/>
              <a:t>github</a:t>
            </a:r>
            <a:endParaRPr lang="en-US" altLang="zh-TW" sz="2800" dirty="0" smtClean="0"/>
          </a:p>
          <a:p>
            <a:r>
              <a:rPr lang="en-US" altLang="zh-TW" sz="2800" dirty="0"/>
              <a:t>https://</a:t>
            </a:r>
            <a:r>
              <a:rPr lang="en-US" altLang="zh-TW" sz="2800" dirty="0" err="1"/>
              <a:t>github.com</a:t>
            </a:r>
            <a:r>
              <a:rPr lang="en-US" altLang="zh-TW" sz="2800" dirty="0"/>
              <a:t>/</a:t>
            </a:r>
            <a:r>
              <a:rPr lang="en-US" altLang="zh-TW" sz="2800" dirty="0" err="1"/>
              <a:t>nekowaneko</a:t>
            </a:r>
            <a:r>
              <a:rPr lang="en-US" altLang="zh-TW" sz="2800" dirty="0"/>
              <a:t>/energy/tree/main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146" y="3527894"/>
            <a:ext cx="2789111" cy="28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2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選小老師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 smtClean="0"/>
              <a:t>負責幫老師借</a:t>
            </a:r>
            <a:r>
              <a:rPr lang="en-US" altLang="zh-TW" sz="2800" dirty="0" err="1" smtClean="0"/>
              <a:t>HDMI</a:t>
            </a:r>
            <a:r>
              <a:rPr lang="zh-TW" altLang="en-US" sz="2800" dirty="0" smtClean="0"/>
              <a:t>線</a:t>
            </a:r>
            <a:endParaRPr lang="en-US" altLang="zh-TW" sz="2800" dirty="0" smtClean="0"/>
          </a:p>
          <a:p>
            <a:r>
              <a:rPr lang="zh-TW" altLang="en-US" sz="2800" dirty="0" smtClean="0"/>
              <a:t>有實驗時，提醒同學帶實驗衣</a:t>
            </a:r>
            <a:endParaRPr lang="en-US" altLang="zh-TW" sz="2800" dirty="0" smtClean="0"/>
          </a:p>
          <a:p>
            <a:r>
              <a:rPr lang="zh-TW" altLang="en-US" sz="2800" dirty="0" smtClean="0"/>
              <a:t>課前來三樓專任六找老師</a:t>
            </a:r>
            <a:endParaRPr lang="en-US" altLang="zh-TW" sz="2800" dirty="0" smtClean="0"/>
          </a:p>
          <a:p>
            <a:endParaRPr lang="en-US" altLang="zh-TW" sz="2800" dirty="0"/>
          </a:p>
          <a:p>
            <a:endParaRPr lang="en-US" altLang="zh-TW" sz="2800" dirty="0" smtClean="0"/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1958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期末報告分組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644162"/>
            <a:ext cx="9601200" cy="4818184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1.</a:t>
            </a:r>
            <a:r>
              <a:rPr lang="zh-TW" altLang="en-US" sz="2800" dirty="0"/>
              <a:t>智慧電網</a:t>
            </a:r>
            <a:r>
              <a:rPr lang="en-US" altLang="zh-TW" sz="2800" dirty="0"/>
              <a:t>—</a:t>
            </a:r>
          </a:p>
          <a:p>
            <a:pPr marL="0" indent="0">
              <a:buNone/>
            </a:pPr>
            <a:r>
              <a:rPr lang="zh-TW" altLang="en-US" sz="2800" dirty="0" smtClean="0"/>
              <a:t>介紹</a:t>
            </a:r>
            <a:r>
              <a:rPr lang="zh-TW" altLang="en-US" sz="2800" dirty="0"/>
              <a:t>智慧電網的概念並說明台灣智慧電網的政策與進行</a:t>
            </a:r>
            <a:r>
              <a:rPr lang="zh-TW" altLang="en-US" sz="2800" dirty="0" smtClean="0"/>
              <a:t>現況</a:t>
            </a:r>
            <a:endParaRPr lang="en-US" altLang="zh-TW" sz="2800" dirty="0" smtClean="0"/>
          </a:p>
          <a:p>
            <a:r>
              <a:rPr lang="en-US" altLang="zh-TW" sz="2800" dirty="0" smtClean="0"/>
              <a:t>2.</a:t>
            </a:r>
            <a:r>
              <a:rPr lang="zh-TW" altLang="en-US" sz="2800" dirty="0"/>
              <a:t>化石燃料</a:t>
            </a:r>
            <a:r>
              <a:rPr lang="en-US" altLang="zh-TW" sz="2800" dirty="0"/>
              <a:t>(</a:t>
            </a:r>
            <a:r>
              <a:rPr lang="zh-TW" altLang="en-US" sz="2800" dirty="0"/>
              <a:t>亞洲</a:t>
            </a:r>
            <a:r>
              <a:rPr lang="en-US" altLang="zh-TW" sz="2800" dirty="0"/>
              <a:t>)—</a:t>
            </a:r>
          </a:p>
          <a:p>
            <a:pPr marL="0" indent="0">
              <a:buNone/>
            </a:pPr>
            <a:r>
              <a:rPr lang="zh-TW" altLang="en-US" sz="2800" dirty="0" smtClean="0"/>
              <a:t>分析</a:t>
            </a:r>
            <a:r>
              <a:rPr lang="zh-TW" altLang="en-US" sz="2800" dirty="0"/>
              <a:t>一個依賴化石燃料的國家，討論其能源政策，並與台灣的能源政策做</a:t>
            </a:r>
            <a:r>
              <a:rPr lang="zh-TW" altLang="en-US" sz="2800" dirty="0" smtClean="0"/>
              <a:t>比較</a:t>
            </a:r>
            <a:endParaRPr lang="en-US" altLang="zh-TW" sz="2800" dirty="0" smtClean="0"/>
          </a:p>
          <a:p>
            <a:r>
              <a:rPr lang="en-US" altLang="zh-TW" sz="2800" dirty="0" smtClean="0"/>
              <a:t>3.</a:t>
            </a:r>
            <a:r>
              <a:rPr lang="zh-TW" altLang="en-US" sz="2800" dirty="0"/>
              <a:t>海洋能</a:t>
            </a:r>
            <a:r>
              <a:rPr lang="en-US" altLang="zh-TW" sz="2800" dirty="0"/>
              <a:t>—</a:t>
            </a:r>
          </a:p>
          <a:p>
            <a:pPr marL="0" indent="0">
              <a:buNone/>
            </a:pPr>
            <a:r>
              <a:rPr lang="zh-TW" altLang="en-US" sz="2800" dirty="0" smtClean="0"/>
              <a:t>介紹</a:t>
            </a:r>
            <a:r>
              <a:rPr lang="zh-TW" altLang="en-US" sz="2800" dirty="0"/>
              <a:t>海洋能的概念並說明台灣發展海洋能的各種可能性</a:t>
            </a:r>
          </a:p>
          <a:p>
            <a:endParaRPr lang="en-US" altLang="zh-TW" sz="2800" dirty="0" smtClean="0"/>
          </a:p>
          <a:p>
            <a:pPr marL="0" indent="0">
              <a:buNone/>
            </a:pPr>
            <a:endParaRPr lang="zh-TW" altLang="en-US" sz="2800" dirty="0"/>
          </a:p>
          <a:p>
            <a:endParaRPr lang="zh-TW" altLang="en-US" sz="2800" dirty="0"/>
          </a:p>
          <a:p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3317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283</TotalTime>
  <Words>804</Words>
  <Application>Microsoft Office PowerPoint</Application>
  <PresentationFormat>寬螢幕</PresentationFormat>
  <Paragraphs>174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0" baseType="lpstr">
      <vt:lpstr>微軟正黑體</vt:lpstr>
      <vt:lpstr>Arial</vt:lpstr>
      <vt:lpstr>Franklin Gothic Book</vt:lpstr>
      <vt:lpstr>Crop</vt:lpstr>
      <vt:lpstr>全球能源</vt:lpstr>
      <vt:lpstr>今日內容</vt:lpstr>
      <vt:lpstr>班規</vt:lpstr>
      <vt:lpstr>評分標準</vt:lpstr>
      <vt:lpstr>課程安排</vt:lpstr>
      <vt:lpstr>PowerPoint 簡報</vt:lpstr>
      <vt:lpstr>課程安排</vt:lpstr>
      <vt:lpstr>選小老師</vt:lpstr>
      <vt:lpstr>期末報告分組</vt:lpstr>
      <vt:lpstr>期末報告分組</vt:lpstr>
      <vt:lpstr>PowerPoint 簡報</vt:lpstr>
      <vt:lpstr>期末報告分組</vt:lpstr>
      <vt:lpstr>能源的基本概念和分類</vt:lpstr>
      <vt:lpstr>能源的定義</vt:lpstr>
      <vt:lpstr>能源分類：一次能源和二次能源</vt:lpstr>
      <vt:lpstr>能源分類：可再生能源和不可再生能源</vt:lpstr>
      <vt:lpstr>PowerPoint 簡報</vt:lpstr>
      <vt:lpstr>問題：  我們所能利用的能源是不是有限的?  如何證明?</vt:lpstr>
      <vt:lpstr>主要能源類型簡介</vt:lpstr>
      <vt:lpstr>主要能源類型簡介</vt:lpstr>
      <vt:lpstr>主要能源類型簡介</vt:lpstr>
      <vt:lpstr>主要能源類型簡介</vt:lpstr>
      <vt:lpstr>全球一次能源消耗量（按來源）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全球能源</dc:title>
  <dc:creator>Dominic</dc:creator>
  <cp:lastModifiedBy>Dominic</cp:lastModifiedBy>
  <cp:revision>50</cp:revision>
  <dcterms:created xsi:type="dcterms:W3CDTF">2024-08-31T07:25:09Z</dcterms:created>
  <dcterms:modified xsi:type="dcterms:W3CDTF">2024-09-01T07:20:46Z</dcterms:modified>
</cp:coreProperties>
</file>